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Квалификация яхтсменов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аттестации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88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Квалификационные звания яхтсменов</a:t>
            </a:r>
            <a:b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ПКОО «Федерация парусного спорта»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009905"/>
              </p:ext>
            </p:extLst>
          </p:nvPr>
        </p:nvGraphicFramePr>
        <p:xfrm>
          <a:off x="4182615" y="2129917"/>
          <a:ext cx="5728596" cy="4416552"/>
        </p:xfrm>
        <a:graphic>
          <a:graphicData uri="http://schemas.openxmlformats.org/drawingml/2006/table">
            <a:tbl>
              <a:tblPr firstRow="1" firstCol="1" bandRow="1"/>
              <a:tblGrid>
                <a:gridCol w="5728596"/>
              </a:tblGrid>
              <a:tr h="209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Яхтенный рулевой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класса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7" marR="6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16 лет – любое время,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миль от порта-убежища, 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30кв.м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7" marR="6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Яхтенный рулевой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класса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7" marR="6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18 лет – любое время,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миль от порта-убежища,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60кв.м  и  до </a:t>
                      </a:r>
                      <a:r>
                        <a:rPr lang="ru-RU" sz="14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кв.м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7" marR="6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Яхтенный капитан прибрежного плавания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7" marR="6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 плавания – любое,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18 лет,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миль от порта-убежища,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120кв.м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7" marR="6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Яхтенный капитан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7" marR="6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 плавания – любое,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 18(20факт.) лет,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 плавания - без ограничений ,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пар. - без ограничений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7" marR="6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09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340774"/>
            <a:ext cx="8911687" cy="1280890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</a:rPr>
              <a:t>Требования к претенденту и ответственным </a:t>
            </a:r>
            <a:r>
              <a:rPr lang="ru-RU" b="1" dirty="0" smtClean="0">
                <a:latin typeface="Times New Roman" panose="02020603050405020304" pitchFamily="18" charset="0"/>
              </a:rPr>
              <a:t>организациям/лицам (рулевые)</a:t>
            </a:r>
            <a:r>
              <a:rPr lang="ru-RU" b="1" dirty="0">
                <a:latin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267887"/>
              </p:ext>
            </p:extLst>
          </p:nvPr>
        </p:nvGraphicFramePr>
        <p:xfrm>
          <a:off x="2589213" y="2073500"/>
          <a:ext cx="8915399" cy="4048302"/>
        </p:xfrm>
        <a:graphic>
          <a:graphicData uri="http://schemas.openxmlformats.org/drawingml/2006/table">
            <a:tbl>
              <a:tblPr/>
              <a:tblGrid>
                <a:gridCol w="1633550"/>
                <a:gridCol w="773117"/>
                <a:gridCol w="945931"/>
                <a:gridCol w="1890649"/>
                <a:gridCol w="2235065"/>
                <a:gridCol w="1027790"/>
                <a:gridCol w="409297"/>
              </a:tblGrid>
              <a:tr h="11906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Квалификационное звание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Возраст,</a:t>
                      </a:r>
                      <a:b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лет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парус.* тренировочной яхты,</a:t>
                      </a:r>
                      <a:b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кв.м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Ответственные лица 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практическую подготовку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Плавценз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Аттестация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06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Яхтенный рулевой 2-ого класса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и старше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22 и выше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Капитан яхты и руководитель яхт-клуба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года занятий парусным спортом и ДСП: 50+50 миль с вахтой на руле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КК Яхт-клуба/ФПС ПК после курса теор. обучения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06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Яхтенный рулевой 1-ого класса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и старше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22 и выше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Капитан яхты (с квали­фикацией не ниже 1-кл.) и руководитель яхт-клуба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года рул. 2 кл., безава­рийное плавание на яхте и ДСП: 100+150** миль старпомом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КК ФПС ПК после курса теор. обучения</a:t>
                      </a:r>
                    </a:p>
                  </a:txBody>
                  <a:tcPr marL="65488" marR="65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71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-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парус. определяется как сумма площади грота и переднего треугольника на основании мерит. свидетельства;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** - одно из плаваний с удалением от базы не менее 50 миль при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&gt;30кв.м;</a:t>
                      </a:r>
                    </a:p>
                  </a:txBody>
                  <a:tcPr marL="65488" marR="6548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95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0213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</a:rPr>
              <a:t>Требования к претенденту и ответственным </a:t>
            </a:r>
            <a:r>
              <a:rPr lang="ru-RU" sz="3200" b="1" dirty="0" smtClean="0">
                <a:latin typeface="Times New Roman" panose="02020603050405020304" pitchFamily="18" charset="0"/>
              </a:rPr>
              <a:t>организациям/лицам (капитаны)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770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548642"/>
              </p:ext>
            </p:extLst>
          </p:nvPr>
        </p:nvGraphicFramePr>
        <p:xfrm>
          <a:off x="2589212" y="1583026"/>
          <a:ext cx="8915400" cy="4843531"/>
        </p:xfrm>
        <a:graphic>
          <a:graphicData uri="http://schemas.openxmlformats.org/drawingml/2006/table">
            <a:tbl>
              <a:tblPr/>
              <a:tblGrid>
                <a:gridCol w="1617380"/>
                <a:gridCol w="765464"/>
                <a:gridCol w="936567"/>
                <a:gridCol w="1871934"/>
                <a:gridCol w="2212940"/>
                <a:gridCol w="1511115"/>
              </a:tblGrid>
              <a:tr h="1153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Квалификационное звание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Возраст,</a:t>
                      </a:r>
                      <a:b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лет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парус.* тренировочной яхты,</a:t>
                      </a:r>
                      <a:b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кв.м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Ответственные лица </a:t>
                      </a:r>
                      <a:b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практическую подготовку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Плавценз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Аттестация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Яхтенный капитан прибрежного плавания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и старше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30 и выше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Капитан яхты (с квали­фикацией не ниже яхт.кап.ПП) и руководитель яхт-клуба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года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рул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1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., безава­рийные плавания на яхте и ДСП в сумме: 1000*** миль 3 кат.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Старпомом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КЗПВ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КК ФПС ПК после курса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теор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обучения 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Яхтенный капитан 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и старше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40 и выше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Капитан яхты (с квали­фикацией не ниже яхт.кап.ДП) и руководитель яхт-клуба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года яхт. Капитан ПП, без­аварийные плавания на яхте и ДСП в сумме : 2000**** миль 2-3кат. или 1000миль 0-1кат.  КМ/ /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ПКМ  (</a:t>
                      </a: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ru-RU" sz="1400" b="1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КЗПВ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КК ФПС ПК после курса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теор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обучения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222">
                <a:tc gridSpan="6"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      -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парус. определяется как сумма площади грота и переднего треугольника на основании мерит. свидетельства;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***   - одно из плаваний с удалением от базы не менее 100 миль при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&gt;40кв.м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**** - одно из плаваний с удалением от порта-убежища не менее 100 миль при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&gt;40кв.м с заходом в иностранный порт (соответственно оформленным).</a:t>
                      </a:r>
                    </a:p>
                  </a:txBody>
                  <a:tcPr marL="64839" marR="64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866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3660" y="624110"/>
            <a:ext cx="8983083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требования к судоводителям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маломерных судов ГИМС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737221"/>
              </p:ext>
            </p:extLst>
          </p:nvPr>
        </p:nvGraphicFramePr>
        <p:xfrm>
          <a:off x="2633660" y="2086375"/>
          <a:ext cx="8983083" cy="4314424"/>
        </p:xfrm>
        <a:graphic>
          <a:graphicData uri="http://schemas.openxmlformats.org/drawingml/2006/table">
            <a:tbl>
              <a:tblPr/>
              <a:tblGrid>
                <a:gridCol w="2261927"/>
                <a:gridCol w="1680289"/>
                <a:gridCol w="1680289"/>
                <a:gridCol w="1680289"/>
                <a:gridCol w="1680289"/>
              </a:tblGrid>
              <a:tr h="48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судна \ Район плавания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ВМВиТМ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(МТ)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20миль        от берега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маломерное моторное судно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ТЭ, ПЭ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ТЭ, ПЭ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ТЭ, ПЭ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ТЭ, ПЭ, ГМССБ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маломерное парусное судно до 22кв.м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ТЭ, ПЭ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ТЭ, ПЭ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ТЭ, ПЭ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ТЭ, ПЭ, ГМССБ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маломерное парусно-моторное судно до 22кв.м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ТЭ, ПЭ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ТЭ, ПЭ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ТЭ, ПЭ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ТЭ, ПЭ, ГМССБ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маломерное парусное судно до 80кв.м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2 года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2 года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2 года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2 года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маломерное парусно-моторное судно до 80кв.м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2 года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2 года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2 года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2 года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маломерное парусное судно без ограничения Sпар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2 года + 400км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2 года + 400км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2 года + 200миль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2 года + 200миль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5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маломерное парусно-моторное судно без ограничения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Sпар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2 года + 400км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2 года + 400км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2 года + 200миль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2 года + 200миль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95324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554</Words>
  <Application>Microsoft Office PowerPoint</Application>
  <PresentationFormat>Широкоэкранный</PresentationFormat>
  <Paragraphs>99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Легкий дым</vt:lpstr>
      <vt:lpstr>Квалификация яхтсменов</vt:lpstr>
      <vt:lpstr>Квалификационные звания яхтсменов ПКОО «Федерация парусного спорта» </vt:lpstr>
      <vt:lpstr>Требования к претенденту и ответственным организациям/лицам (рулевые) </vt:lpstr>
      <vt:lpstr>Требования к претенденту и ответственным организациям/лицам (капитаны)</vt:lpstr>
      <vt:lpstr>Квалификационные требования к судоводителям маломерных судов ГИМС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Квалификация яхтсменов</dc:title>
  <dc:creator>admin</dc:creator>
  <cp:lastModifiedBy>admin</cp:lastModifiedBy>
  <cp:revision>10</cp:revision>
  <dcterms:created xsi:type="dcterms:W3CDTF">2017-03-10T15:50:19Z</dcterms:created>
  <dcterms:modified xsi:type="dcterms:W3CDTF">2018-04-06T23:26:56Z</dcterms:modified>
</cp:coreProperties>
</file>